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4" r:id="rId5"/>
    <p:sldId id="265" r:id="rId6"/>
    <p:sldId id="277" r:id="rId7"/>
    <p:sldId id="276" r:id="rId8"/>
    <p:sldId id="268" r:id="rId9"/>
    <p:sldId id="269" r:id="rId10"/>
    <p:sldId id="275" r:id="rId11"/>
    <p:sldId id="266" r:id="rId12"/>
    <p:sldId id="278" r:id="rId13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5822A-8B06-4872-9016-5A9B1D727CBA}" v="2" dt="2020-06-16T21:31:05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, Lucy" userId="fc26114c-1456-4dbd-af7e-8d6f300a5a38" providerId="ADAL" clId="{A4035ECF-49F6-4171-A9A6-267B8D8DFBA2}"/>
    <pc:docChg chg="custSel modSld sldOrd">
      <pc:chgData name="Wood, Lucy" userId="fc26114c-1456-4dbd-af7e-8d6f300a5a38" providerId="ADAL" clId="{A4035ECF-49F6-4171-A9A6-267B8D8DFBA2}" dt="2020-06-16T22:00:46.794" v="182" actId="478"/>
      <pc:docMkLst>
        <pc:docMk/>
      </pc:docMkLst>
      <pc:sldChg chg="delSp modSp">
        <pc:chgData name="Wood, Lucy" userId="fc26114c-1456-4dbd-af7e-8d6f300a5a38" providerId="ADAL" clId="{A4035ECF-49F6-4171-A9A6-267B8D8DFBA2}" dt="2020-06-16T22:00:46.794" v="182" actId="478"/>
        <pc:sldMkLst>
          <pc:docMk/>
          <pc:sldMk cId="4268399292" sldId="264"/>
        </pc:sldMkLst>
        <pc:spChg chg="mod">
          <ac:chgData name="Wood, Lucy" userId="fc26114c-1456-4dbd-af7e-8d6f300a5a38" providerId="ADAL" clId="{A4035ECF-49F6-4171-A9A6-267B8D8DFBA2}" dt="2020-06-16T21:42:38.113" v="82" actId="20577"/>
          <ac:spMkLst>
            <pc:docMk/>
            <pc:sldMk cId="4268399292" sldId="264"/>
            <ac:spMk id="18" creationId="{B370D3A3-4B18-46A8-9623-BCE4A8D48555}"/>
          </ac:spMkLst>
        </pc:spChg>
        <pc:picChg chg="del">
          <ac:chgData name="Wood, Lucy" userId="fc26114c-1456-4dbd-af7e-8d6f300a5a38" providerId="ADAL" clId="{A4035ECF-49F6-4171-A9A6-267B8D8DFBA2}" dt="2020-06-16T22:00:46.794" v="182" actId="478"/>
          <ac:picMkLst>
            <pc:docMk/>
            <pc:sldMk cId="4268399292" sldId="264"/>
            <ac:picMk id="14" creationId="{E9D86310-5FDD-4454-92F2-FCB9396B3B9D}"/>
          </ac:picMkLst>
        </pc:picChg>
      </pc:sldChg>
      <pc:sldChg chg="modSp">
        <pc:chgData name="Wood, Lucy" userId="fc26114c-1456-4dbd-af7e-8d6f300a5a38" providerId="ADAL" clId="{A4035ECF-49F6-4171-A9A6-267B8D8DFBA2}" dt="2020-06-16T21:42:28.134" v="70" actId="20577"/>
        <pc:sldMkLst>
          <pc:docMk/>
          <pc:sldMk cId="3465454826" sldId="265"/>
        </pc:sldMkLst>
        <pc:spChg chg="mod">
          <ac:chgData name="Wood, Lucy" userId="fc26114c-1456-4dbd-af7e-8d6f300a5a38" providerId="ADAL" clId="{A4035ECF-49F6-4171-A9A6-267B8D8DFBA2}" dt="2020-06-16T21:42:28.134" v="70" actId="20577"/>
          <ac:spMkLst>
            <pc:docMk/>
            <pc:sldMk cId="3465454826" sldId="265"/>
            <ac:spMk id="15" creationId="{E90525B5-9B65-4FB3-AF95-6A060BCC4DA9}"/>
          </ac:spMkLst>
        </pc:spChg>
      </pc:sldChg>
      <pc:sldChg chg="modSp">
        <pc:chgData name="Wood, Lucy" userId="fc26114c-1456-4dbd-af7e-8d6f300a5a38" providerId="ADAL" clId="{A4035ECF-49F6-4171-A9A6-267B8D8DFBA2}" dt="2020-06-16T21:51:05.492" v="181" actId="20577"/>
        <pc:sldMkLst>
          <pc:docMk/>
          <pc:sldMk cId="2760412847" sldId="276"/>
        </pc:sldMkLst>
        <pc:spChg chg="mod">
          <ac:chgData name="Wood, Lucy" userId="fc26114c-1456-4dbd-af7e-8d6f300a5a38" providerId="ADAL" clId="{A4035ECF-49F6-4171-A9A6-267B8D8DFBA2}" dt="2020-06-16T21:31:05.829" v="53" actId="207"/>
          <ac:spMkLst>
            <pc:docMk/>
            <pc:sldMk cId="2760412847" sldId="276"/>
            <ac:spMk id="4" creationId="{8D330AA7-D193-427B-89C9-9BB1889AE32C}"/>
          </ac:spMkLst>
        </pc:spChg>
        <pc:spChg chg="mod">
          <ac:chgData name="Wood, Lucy" userId="fc26114c-1456-4dbd-af7e-8d6f300a5a38" providerId="ADAL" clId="{A4035ECF-49F6-4171-A9A6-267B8D8DFBA2}" dt="2020-06-16T21:51:05.492" v="181" actId="20577"/>
          <ac:spMkLst>
            <pc:docMk/>
            <pc:sldMk cId="2760412847" sldId="276"/>
            <ac:spMk id="17" creationId="{542D6F00-3F95-4C86-9E3A-2134F398488C}"/>
          </ac:spMkLst>
        </pc:spChg>
      </pc:sldChg>
      <pc:sldChg chg="modSp ord">
        <pc:chgData name="Wood, Lucy" userId="fc26114c-1456-4dbd-af7e-8d6f300a5a38" providerId="ADAL" clId="{A4035ECF-49F6-4171-A9A6-267B8D8DFBA2}" dt="2020-06-16T21:32:06.879" v="58" actId="20577"/>
        <pc:sldMkLst>
          <pc:docMk/>
          <pc:sldMk cId="1024417337" sldId="278"/>
        </pc:sldMkLst>
        <pc:graphicFrameChg chg="modGraphic">
          <ac:chgData name="Wood, Lucy" userId="fc26114c-1456-4dbd-af7e-8d6f300a5a38" providerId="ADAL" clId="{A4035ECF-49F6-4171-A9A6-267B8D8DFBA2}" dt="2020-06-16T21:32:06.879" v="58" actId="20577"/>
          <ac:graphicFrameMkLst>
            <pc:docMk/>
            <pc:sldMk cId="1024417337" sldId="278"/>
            <ac:graphicFrameMk id="3" creationId="{10A2D23E-D6A3-442E-A279-9F58A6A5308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4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3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464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76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4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648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5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7444-58CA-428B-98AD-227E882B5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FB410-21BB-4711-A41C-CFC183458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A0506-BFD3-40B0-A201-5065B24AE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FF89-3D73-4E9B-BE1E-45C87218D723}" type="datetime1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A743-A7FC-4E80-AC63-433C4016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33622-3F99-4BA3-A8A4-8CE5512C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DC0B-90F0-40DA-BF4A-1EE3344C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06052-49EC-4B26-81E2-D2F5C899F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41AF0-6649-406B-A588-44F867CB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56BC-C05B-4CD0-AADB-EE74B56E2E70}" type="datetime1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85DB2-E2C0-4EB4-AEE3-A13B535A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27997-F0C8-45FC-97ED-B922F9BA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BB8A2-54FB-4AC4-A496-D89259080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610B1-D4A2-49B6-AC30-EA357F9BF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FDD9E-20D5-4DD9-86E0-16EF6141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53B6-3CC2-477A-99E3-207C3D83100F}" type="datetime1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559BE-CD51-4700-B1B6-58A86EE5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EAE30-46E0-47FE-98F5-DCC62A24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70E-81AE-4784-B253-D00D0C0E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A28E4-CFE3-4FFB-AD74-EC0B01A66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805AC-6E88-4E1D-84EB-3088DA77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1A46-AC9E-4BF9-8906-BC445D17B1B2}" type="datetime1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5CFAC-2981-4624-A8DE-57A2D041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EE4AF-E334-44CB-9B9F-E79351CF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48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0DC7-5601-4323-A10D-588D254E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05F0C-96A1-4C73-B74B-68A0EC2A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98F3B-AFD0-48F5-9C17-46C277A6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3E22-76FF-4D99-A07F-FBBF05ECEFBF}" type="datetime1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375A5-8B34-4C2B-856B-3CFEB3A1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00B6-722F-4EE0-80D4-2CCFBB3D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DDD6-4F9B-4341-A079-A473E89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1AF4-CBC8-48EA-86F0-96AFEB259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45709-27F0-4157-8399-B3593F72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0CCB5-AF64-49CC-8F67-BA2176A3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538A-9AD3-4562-925B-5BA8E1AA4279}" type="datetime1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2F678-22B9-4FD5-A197-613C4CE9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36F21-E5AB-4488-BCF1-6A1281B2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EBAA-3190-4245-B37E-3DAEB46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1C23B-440B-4FB0-97D0-43709842A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A205-5C1D-4642-B209-C65993662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3485F-8462-47B4-BB9A-B3F920F1E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987CA-2F33-412D-9340-F633B7402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232FB-D739-4DFC-8203-76008082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1575-FC21-4F72-9495-344C5D510227}" type="datetime1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B8FBB-DF31-48C5-9683-C792C81A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45900-2A29-4133-83AA-BFA2D357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9E89-3A24-404C-946F-F43494EA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8F2A0-688D-4B10-9E72-75FB76E5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E68-C151-435A-8222-B9BB1983971F}" type="datetime1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98D39-A7CB-40EC-99AC-F1324743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6C117-ECF8-4BDE-8CC7-67F6A103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2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F8F1A-6632-4ABC-A61D-3BE1B312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EFFC-3947-4643-9571-C2489B0870C8}" type="datetime1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8E694-2B38-4796-9FD2-13C7DAF7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D8A79-9033-422B-B9BB-F20BC7E1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9243-003E-47B1-AD28-C56A4E49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5A77-550E-49D8-8474-689AC13D4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6DE0A-935F-4B30-B821-68478F09E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3F4C1-283B-45BB-9447-FB75EEB6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DB68-5464-4523-A98B-CD2C608C43DC}" type="datetime1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19CDB-0338-4E6F-9A81-A5B19CCA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02D56-D0C8-4321-9F79-72B1C77C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5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AC76-CD2C-483F-9CC7-EEF6F9B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DC319-AB35-4701-9C71-DB1649A26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51A90-712A-49C8-89D7-82AF293B0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53047-E8E1-48B2-B254-778FF359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0A09-9D51-442A-B7A6-706333BF911A}" type="datetime1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5E357-C5AA-4421-A821-6DFBCB38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DD2B9-6535-407F-A1E8-A0BD7E4A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1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explorify.wellcome.ac.uk/en/activities/whats-going-on/shooting-sprouts/classroom?view-type=public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s://www.bbc.co.uk/bitesize/clips/zgqyrdm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www.bbc.co.uk/programmes/p00lxw4t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hyperlink" Target="https://www.bbc.co.uk/programmes/p00lxv9z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s9c87h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hyperlink" Target="https://www.bbc.co.uk/programmes/p00crfc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bc.co.uk/programmes/p00lxvrk" TargetMode="External"/><Relationship Id="rId5" Type="http://schemas.openxmlformats.org/officeDocument/2006/relationships/hyperlink" Target="https://www.bbc.co.uk/programmes/p006999s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18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Close up of a dandylion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4384" y="469643"/>
            <a:ext cx="8947704" cy="5924359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0" y="694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Plants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DA896D1-C048-4C77-9F3B-54911F60C082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4229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Exploring seed dispersal in plants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3</a:t>
            </a:r>
          </a:p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7-8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D18EC0-71FE-4588-85DE-3D465BC6C2B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7291388" y="466820"/>
            <a:ext cx="4622446" cy="596903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8DBB14-452D-48E7-8FC6-16F403D91C1C}"/>
              </a:ext>
            </a:extLst>
          </p:cNvPr>
          <p:cNvSpPr txBox="1"/>
          <p:nvPr/>
        </p:nvSpPr>
        <p:spPr>
          <a:xfrm>
            <a:off x="7463337" y="525845"/>
            <a:ext cx="416641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For parents</a:t>
            </a:r>
          </a:p>
          <a:p>
            <a:r>
              <a:rPr lang="en-GB" i="1" dirty="0">
                <a:solidFill>
                  <a:schemeClr val="bg1"/>
                </a:solidFill>
              </a:rPr>
              <a:t>Thank you for supporting your child’s learning in science.</a:t>
            </a:r>
          </a:p>
          <a:p>
            <a:r>
              <a:rPr lang="en-GB" b="1" i="1" dirty="0">
                <a:solidFill>
                  <a:schemeClr val="bg1"/>
                </a:solidFill>
              </a:rPr>
              <a:t>Before the session: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Please read slide 2 so you know what your child is learning and what you need to get ready.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As an alternative to lined paper, slide 6 may be printed for your child to record on.</a:t>
            </a:r>
          </a:p>
          <a:p>
            <a:pPr fontAlgn="base"/>
            <a:r>
              <a:rPr lang="en-GB" b="1" i="1" dirty="0">
                <a:solidFill>
                  <a:schemeClr val="bg1"/>
                </a:solidFill>
              </a:rPr>
              <a:t>During the session: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Share the learning intentions on slide 2.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Support your child with the main activities on slides 3 to 6, as needed.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Slide 7 has an optional activity.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Slide 8 has a glossary of key terms.</a:t>
            </a:r>
          </a:p>
          <a:p>
            <a:pPr fontAlgn="base"/>
            <a:r>
              <a:rPr lang="en-GB" b="1" i="1" dirty="0">
                <a:solidFill>
                  <a:schemeClr val="bg1"/>
                </a:solidFill>
              </a:rPr>
              <a:t>Reviewing with your child: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Slide 9 gives an idea of what your child may produce.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140"/>
            <a:ext cx="5181600" cy="2972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Key Learning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The life cycle of flowering plants includes germination, pollination, seed formation and seed dispersal.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Seeds need to be scattered or dispersed so they can germinate away from the parent plant. This seed dispersal can be done by animals, water or the wind.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DACEB-595C-438F-A77A-E53F98A2A227}"/>
              </a:ext>
            </a:extLst>
          </p:cNvPr>
          <p:cNvSpPr txBox="1">
            <a:spLocks/>
          </p:cNvSpPr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Activities </a:t>
            </a:r>
            <a:r>
              <a:rPr lang="en-GB" sz="2000" dirty="0">
                <a:solidFill>
                  <a:srgbClr val="0070C0"/>
                </a:solidFill>
              </a:rPr>
              <a:t>(pages 3-6): 40 mins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You will need lined paper and a pencil.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Alternatively, you may like to print page 6 </a:t>
            </a:r>
            <a:br>
              <a:rPr lang="en-GB" sz="2000" dirty="0">
                <a:solidFill>
                  <a:srgbClr val="0070C0"/>
                </a:solidFill>
              </a:rPr>
            </a:br>
            <a:r>
              <a:rPr lang="en-GB" sz="2000" dirty="0">
                <a:solidFill>
                  <a:srgbClr val="0070C0"/>
                </a:solidFill>
              </a:rPr>
              <a:t>as a worksheet.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0070C0"/>
                </a:solidFill>
              </a:rPr>
              <a:t>Find out more…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There is an optional activity on page 7 to explore some more unusual ways seeds are dispersed.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22C57-FD54-40A0-AEBD-999E75A7D497}"/>
              </a:ext>
            </a:extLst>
          </p:cNvPr>
          <p:cNvSpPr txBox="1">
            <a:spLocks/>
          </p:cNvSpPr>
          <p:nvPr/>
        </p:nvSpPr>
        <p:spPr>
          <a:xfrm>
            <a:off x="838198" y="4864248"/>
            <a:ext cx="5181600" cy="1312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I can…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explain why and how the seeds of plants are dispersed.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endParaRPr lang="en-GB" sz="1600" dirty="0"/>
          </a:p>
        </p:txBody>
      </p:sp>
      <p:pic>
        <p:nvPicPr>
          <p:cNvPr id="14" name="Picture 13" descr="Notepad, Memo, Pencil, Writing, Note">
            <a:extLst>
              <a:ext uri="{FF2B5EF4-FFF2-40B4-BE49-F238E27FC236}">
                <a16:creationId xmlns:a16="http://schemas.microsoft.com/office/drawing/2014/main" id="{D2F26988-8158-475C-894D-C3AB91357D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3010175"/>
            <a:ext cx="708835" cy="7765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D9418F-00D6-4FF9-B94B-9975B41823ED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7F3739-BE8E-4DEA-B82C-7D9E386EA083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E3D1E-5D9F-4E60-B95D-190BA7EADA15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Plants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525B5-9B65-4FB3-AF95-6A060BCC4DA9}"/>
              </a:ext>
            </a:extLst>
          </p:cNvPr>
          <p:cNvSpPr txBox="1"/>
          <p:nvPr/>
        </p:nvSpPr>
        <p:spPr>
          <a:xfrm>
            <a:off x="1468072" y="500744"/>
            <a:ext cx="98857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Exploring seed dispersal in plants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2724-AEC4-465E-B815-09BCE5D79805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E4EE7A-4177-4401-AEAD-C984156A45D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8CE5E-304A-4A0E-B22D-E5B20205A71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19" name="Picture 1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3A7CF5B-9313-4B80-B040-4ABFCBA6A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F827F-5FAB-4563-8F02-59EA9963AB0B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823BC9-7392-4375-8216-304B5B4D27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7" b="26799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5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1799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2000" dirty="0"/>
          </a:p>
          <a:p>
            <a:pPr marL="0" indent="0">
              <a:lnSpc>
                <a:spcPct val="100000"/>
              </a:lnSpc>
              <a:buNone/>
            </a:pPr>
            <a:endParaRPr lang="en-GB" sz="2000" dirty="0"/>
          </a:p>
          <a:p>
            <a:pPr marL="0" indent="0">
              <a:lnSpc>
                <a:spcPct val="100000"/>
              </a:lnSpc>
              <a:buNone/>
            </a:pPr>
            <a:endParaRPr lang="en-GB" sz="2000" dirty="0"/>
          </a:p>
          <a:p>
            <a:pPr marL="0" indent="0">
              <a:lnSpc>
                <a:spcPct val="100000"/>
              </a:lnSpc>
              <a:buNone/>
            </a:pPr>
            <a:endParaRPr lang="en-GB" sz="2000" dirty="0"/>
          </a:p>
          <a:p>
            <a:pPr marL="0" indent="0">
              <a:lnSpc>
                <a:spcPct val="100000"/>
              </a:lnSpc>
              <a:buNone/>
            </a:pPr>
            <a:endParaRPr lang="en-GB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Watch this clip from ‘</a:t>
            </a:r>
            <a:r>
              <a:rPr lang="en-GB" sz="2000" dirty="0" err="1"/>
              <a:t>Explorify</a:t>
            </a:r>
            <a:r>
              <a:rPr lang="en-GB" sz="2000" dirty="0"/>
              <a:t>’.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u="sng" dirty="0">
                <a:hlinkClick r:id="rId3"/>
              </a:rPr>
              <a:t>https://explorify.wellcome.ac.uk/en/activities/whats-going-on/shooting-sprouts/classroom?view-type=public</a:t>
            </a:r>
            <a:endParaRPr lang="en-GB" sz="1600" dirty="0"/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Which stage of a plant’s life cycle is shown?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Can you name the parts of the plant? 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What do you think will happen next?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26048" y="1591800"/>
            <a:ext cx="5181600" cy="4532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Now watch this clip about plant lifecycles: </a:t>
            </a:r>
            <a:r>
              <a:rPr lang="en-GB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https://www.bbc.co.uk/bitesize/clips/zgqyrdm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1FA60-ED12-4A13-9DA3-FD2EBF8C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3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FDF4C0-C224-46E5-9D67-7672FBFC28EB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498DC-383D-4B5D-90C9-74B254E75BE6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2B1460-68BA-41EA-8E04-FE8CEB44D387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Explore, review, think, talk….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C067D-E150-42C8-9D17-25B92C153A9D}"/>
              </a:ext>
            </a:extLst>
          </p:cNvPr>
          <p:cNvSpPr txBox="1"/>
          <p:nvPr/>
        </p:nvSpPr>
        <p:spPr>
          <a:xfrm>
            <a:off x="1468072" y="500744"/>
            <a:ext cx="8782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What do you already know about the life cycle of a plant?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E5610-FD66-484D-ABD1-35E31FB26A2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(5 - 10 minutes)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122AC-BA51-4544-985E-99A5969DA1C3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CFBB1-972D-4335-9632-0211EFA7F822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75F929-0179-4726-B990-35716BACECB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216C370-FCE0-44A3-AB78-64E1D2CB6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557637-2707-4CF1-B0B2-AFE0B2FC8EAC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5" name="Picture 24" descr="Plants, Soybean, Soy, Nature">
            <a:extLst>
              <a:ext uri="{FF2B5EF4-FFF2-40B4-BE49-F238E27FC236}">
                <a16:creationId xmlns:a16="http://schemas.microsoft.com/office/drawing/2014/main" id="{F7D49B78-04B6-4829-A296-B9D499C8595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84" y="1753576"/>
            <a:ext cx="2441038" cy="19509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BE24EEB-F1A9-480F-91D6-9C2B3E567AC3}"/>
              </a:ext>
            </a:extLst>
          </p:cNvPr>
          <p:cNvGrpSpPr/>
          <p:nvPr/>
        </p:nvGrpSpPr>
        <p:grpSpPr>
          <a:xfrm>
            <a:off x="6222004" y="2469999"/>
            <a:ext cx="4921776" cy="3812041"/>
            <a:chOff x="6222004" y="2469999"/>
            <a:chExt cx="4921776" cy="381204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2003A39-BE74-493A-967D-D69E710C2122}"/>
                </a:ext>
              </a:extLst>
            </p:cNvPr>
            <p:cNvSpPr txBox="1"/>
            <p:nvPr/>
          </p:nvSpPr>
          <p:spPr>
            <a:xfrm>
              <a:off x="6222004" y="5174044"/>
              <a:ext cx="18224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Seed dispersal is one stage in the </a:t>
              </a:r>
            </a:p>
            <a:p>
              <a:r>
                <a:rPr lang="en-GB" sz="1600" dirty="0"/>
                <a:t>life cycle of a plant.</a:t>
              </a:r>
            </a:p>
            <a:p>
              <a:endParaRPr lang="en-GB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DF163D5-8B4F-4B22-8BA4-F53083F32A71}"/>
                </a:ext>
              </a:extLst>
            </p:cNvPr>
            <p:cNvGrpSpPr/>
            <p:nvPr/>
          </p:nvGrpSpPr>
          <p:grpSpPr>
            <a:xfrm>
              <a:off x="7993998" y="3704491"/>
              <a:ext cx="1417223" cy="1059187"/>
              <a:chOff x="8019877" y="3148549"/>
              <a:chExt cx="1340765" cy="1077462"/>
            </a:xfrm>
          </p:grpSpPr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5D841999-4DB3-4A2A-A22B-F11D79A66FB6}"/>
                  </a:ext>
                </a:extLst>
              </p:cNvPr>
              <p:cNvSpPr/>
              <p:nvPr/>
            </p:nvSpPr>
            <p:spPr>
              <a:xfrm>
                <a:off x="8019877" y="3714068"/>
                <a:ext cx="150278" cy="195389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BF1463F7-2293-490B-9632-4FAD3DEA3853}"/>
                  </a:ext>
                </a:extLst>
              </p:cNvPr>
              <p:cNvSpPr/>
              <p:nvPr/>
            </p:nvSpPr>
            <p:spPr>
              <a:xfrm>
                <a:off x="8595726" y="3236040"/>
                <a:ext cx="687754" cy="695845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961F1761-CC39-43DE-A6ED-1F97FA6851C6}"/>
                  </a:ext>
                </a:extLst>
              </p:cNvPr>
              <p:cNvSpPr/>
              <p:nvPr/>
            </p:nvSpPr>
            <p:spPr>
              <a:xfrm rot="10800000">
                <a:off x="8073503" y="3458887"/>
                <a:ext cx="687754" cy="695845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id="{C2B455C5-CF71-4413-B9B4-7913AC70945D}"/>
                  </a:ext>
                </a:extLst>
              </p:cNvPr>
              <p:cNvSpPr/>
              <p:nvPr/>
            </p:nvSpPr>
            <p:spPr>
              <a:xfrm rot="16200000">
                <a:off x="8083556" y="3208392"/>
                <a:ext cx="687754" cy="695845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58F19E66-1379-4F82-AE64-CDEAFE9D2755}"/>
                  </a:ext>
                </a:extLst>
              </p:cNvPr>
              <p:cNvSpPr/>
              <p:nvPr/>
            </p:nvSpPr>
            <p:spPr>
              <a:xfrm rot="5400000">
                <a:off x="8595726" y="3462932"/>
                <a:ext cx="687754" cy="695845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249BE4EB-A179-43EB-AADE-9A85121CA3A1}"/>
                  </a:ext>
                </a:extLst>
              </p:cNvPr>
              <p:cNvSpPr/>
              <p:nvPr/>
            </p:nvSpPr>
            <p:spPr>
              <a:xfrm rot="16200000">
                <a:off x="8766770" y="4053177"/>
                <a:ext cx="150278" cy="195389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96A96DF7-64DE-4F6A-9A30-7A0639346A3E}"/>
                  </a:ext>
                </a:extLst>
              </p:cNvPr>
              <p:cNvSpPr/>
              <p:nvPr/>
            </p:nvSpPr>
            <p:spPr>
              <a:xfrm rot="5400000">
                <a:off x="8449988" y="3125993"/>
                <a:ext cx="150278" cy="195389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8413CB86-71E4-4153-A1A6-48CBBC7FB459}"/>
                  </a:ext>
                </a:extLst>
              </p:cNvPr>
              <p:cNvSpPr/>
              <p:nvPr/>
            </p:nvSpPr>
            <p:spPr>
              <a:xfrm rot="10800000">
                <a:off x="9210364" y="3529482"/>
                <a:ext cx="150278" cy="195389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1" name="Picture 40" descr="Dandelion, Sky, Flower, Nature, Seeds">
              <a:extLst>
                <a:ext uri="{FF2B5EF4-FFF2-40B4-BE49-F238E27FC236}">
                  <a16:creationId xmlns:a16="http://schemas.microsoft.com/office/drawing/2014/main" id="{62F7D449-5764-4169-888F-C354E0253E8A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968" y="3722919"/>
              <a:ext cx="1571492" cy="10591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730E55-2009-49C2-91E0-B05B5F6F3D04}"/>
                </a:ext>
              </a:extLst>
            </p:cNvPr>
            <p:cNvSpPr txBox="1"/>
            <p:nvPr/>
          </p:nvSpPr>
          <p:spPr>
            <a:xfrm>
              <a:off x="6355929" y="4827407"/>
              <a:ext cx="1571492" cy="393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Seed dispersal</a:t>
              </a:r>
              <a:endParaRPr lang="en-GB" sz="1400" i="1" dirty="0">
                <a:solidFill>
                  <a:srgbClr val="0070C0"/>
                </a:solidFill>
              </a:endParaRPr>
            </a:p>
          </p:txBody>
        </p:sp>
        <p:pic>
          <p:nvPicPr>
            <p:cNvPr id="45" name="Picture 44" descr="Plants, Soybean, Soy, Nature">
              <a:extLst>
                <a:ext uri="{FF2B5EF4-FFF2-40B4-BE49-F238E27FC236}">
                  <a16:creationId xmlns:a16="http://schemas.microsoft.com/office/drawing/2014/main" id="{10EF746A-08A9-41DC-A886-9A96C85A919D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1102" y="2469999"/>
              <a:ext cx="1571492" cy="8957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A134136-46B6-4738-A599-03E1A31A2CC8}"/>
                </a:ext>
              </a:extLst>
            </p:cNvPr>
            <p:cNvSpPr txBox="1"/>
            <p:nvPr/>
          </p:nvSpPr>
          <p:spPr>
            <a:xfrm>
              <a:off x="8176081" y="3355060"/>
              <a:ext cx="1282729" cy="3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Germination</a:t>
              </a:r>
              <a:endParaRPr lang="en-GB" sz="1400" i="1" dirty="0">
                <a:solidFill>
                  <a:srgbClr val="0070C0"/>
                </a:solidFill>
              </a:endParaRPr>
            </a:p>
          </p:txBody>
        </p:sp>
        <p:pic>
          <p:nvPicPr>
            <p:cNvPr id="48" name="Picture 47" descr="Bee, Honey Bee, Insect, Collect Pollen">
              <a:extLst>
                <a:ext uri="{FF2B5EF4-FFF2-40B4-BE49-F238E27FC236}">
                  <a16:creationId xmlns:a16="http://schemas.microsoft.com/office/drawing/2014/main" id="{CCD4B5DB-274D-4BC1-B278-8423F76736B8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242" y="3822737"/>
              <a:ext cx="1522538" cy="8659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008AEA3-FB11-4ABC-B7E8-4126899E1749}"/>
                </a:ext>
              </a:extLst>
            </p:cNvPr>
            <p:cNvSpPr txBox="1"/>
            <p:nvPr/>
          </p:nvSpPr>
          <p:spPr>
            <a:xfrm>
              <a:off x="9883878" y="4650275"/>
              <a:ext cx="1134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Pollination</a:t>
              </a:r>
              <a:endParaRPr lang="en-GB" sz="1400" i="1" dirty="0">
                <a:solidFill>
                  <a:srgbClr val="0070C0"/>
                </a:solidFill>
              </a:endParaRPr>
            </a:p>
          </p:txBody>
        </p:sp>
        <p:pic>
          <p:nvPicPr>
            <p:cNvPr id="53" name="Picture 52" descr="Apple, Red, Red Apple, Apple Orchard">
              <a:extLst>
                <a:ext uri="{FF2B5EF4-FFF2-40B4-BE49-F238E27FC236}">
                  <a16:creationId xmlns:a16="http://schemas.microsoft.com/office/drawing/2014/main" id="{FF5822A0-A75C-4943-9710-021343670501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6081" y="4870977"/>
              <a:ext cx="1060768" cy="837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748FEC9-3048-438A-A9D9-720D39AA01DE}"/>
                </a:ext>
              </a:extLst>
            </p:cNvPr>
            <p:cNvSpPr txBox="1"/>
            <p:nvPr/>
          </p:nvSpPr>
          <p:spPr>
            <a:xfrm>
              <a:off x="8044503" y="5708082"/>
              <a:ext cx="13446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Fruit  formation</a:t>
              </a:r>
              <a:endParaRPr lang="en-GB" sz="1400" i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A001EC-025B-4C94-947D-1410C34E871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7" b="26799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6385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solidFill>
                  <a:schemeClr val="tx1"/>
                </a:solidFill>
              </a:rPr>
              <a:t>Seeds can be dispersed by </a:t>
            </a:r>
            <a:r>
              <a:rPr lang="en-GB" sz="2200" b="1" dirty="0">
                <a:solidFill>
                  <a:schemeClr val="tx1"/>
                </a:solidFill>
              </a:rPr>
              <a:t>animals</a:t>
            </a:r>
            <a:r>
              <a:rPr lang="en-GB" sz="2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Seeds dispersed by the </a:t>
            </a: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wind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often have ‘parachutes’ or ‘helicopters’ to help them.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Look at the seeds in this clip.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u="sng" dirty="0">
                <a:hlinkClick r:id="rId3"/>
              </a:rPr>
              <a:t>https://www.bbc.co.uk/programmes/p00lxw4t</a:t>
            </a:r>
            <a:endParaRPr lang="en-GB" sz="1800" dirty="0"/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i="1" dirty="0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33D13-2E13-426F-8889-57DB07D52A00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AB09C-B8E5-42A4-B189-890047EBC83B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2C311-02AA-4EF7-B87F-16A20FEE5352}"/>
              </a:ext>
            </a:extLst>
          </p:cNvPr>
          <p:cNvSpPr txBox="1"/>
          <p:nvPr/>
        </p:nvSpPr>
        <p:spPr>
          <a:xfrm>
            <a:off x="1468072" y="-35644"/>
            <a:ext cx="970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Different types of seed dispersal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D6F00-3F95-4C86-9E3A-2134F398488C}"/>
              </a:ext>
            </a:extLst>
          </p:cNvPr>
          <p:cNvSpPr txBox="1"/>
          <p:nvPr/>
        </p:nvSpPr>
        <p:spPr>
          <a:xfrm>
            <a:off x="1468072" y="500744"/>
            <a:ext cx="9700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Comparing some different ways plants disperse their seeds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B3DDCF-3F51-4AAE-B72D-05FA9D1C3922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(10 minutes)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29D61-E092-4B1E-ABDD-D03F630CD850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F9788D-7153-4ACB-9E7E-92A934BFEBE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9F925-C708-41E8-A60E-874E22A10BB0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2" name="Picture 2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29569BE-8C42-470D-AD08-3554ABA2F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330AA7-D193-427B-89C9-9BB1889AE32C}"/>
              </a:ext>
            </a:extLst>
          </p:cNvPr>
          <p:cNvSpPr txBox="1"/>
          <p:nvPr/>
        </p:nvSpPr>
        <p:spPr>
          <a:xfrm>
            <a:off x="854807" y="2048384"/>
            <a:ext cx="303823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Birds and other animals often eat the fruit of a plant. The seed is not digested and can travel large distances before it is ‘deposited’! </a:t>
            </a:r>
            <a:r>
              <a:rPr lang="en-GB" sz="2000" dirty="0">
                <a:solidFill>
                  <a:srgbClr val="0070C0"/>
                </a:solidFill>
              </a:rPr>
              <a:t>Watch: </a:t>
            </a:r>
            <a:r>
              <a:rPr lang="en-GB" u="sng" dirty="0">
                <a:hlinkClick r:id="rId5"/>
              </a:rPr>
              <a:t>https://www.bbc.co.uk/programmes/p00lxv9z</a:t>
            </a:r>
            <a:endParaRPr lang="en-GB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Other seeds have sticky burrs or spikes. They catch on the fur or feet of animals and are carried away.</a:t>
            </a:r>
          </a:p>
          <a:p>
            <a:endParaRPr lang="en-GB" dirty="0"/>
          </a:p>
        </p:txBody>
      </p:sp>
      <p:pic>
        <p:nvPicPr>
          <p:cNvPr id="28" name="Picture 27" descr="Flora, Macro, Garden, Leaf, Bokeh">
            <a:extLst>
              <a:ext uri="{FF2B5EF4-FFF2-40B4-BE49-F238E27FC236}">
                <a16:creationId xmlns:a16="http://schemas.microsoft.com/office/drawing/2014/main" id="{FA407DF7-DA7A-4E26-BC8B-2123902DB13B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2" r="17239"/>
          <a:stretch/>
        </p:blipFill>
        <p:spPr bwMode="auto">
          <a:xfrm>
            <a:off x="4954953" y="5068098"/>
            <a:ext cx="859693" cy="96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Arctium Lappa, Burdock, Burr, Plant">
            <a:extLst>
              <a:ext uri="{FF2B5EF4-FFF2-40B4-BE49-F238E27FC236}">
                <a16:creationId xmlns:a16="http://schemas.microsoft.com/office/drawing/2014/main" id="{D7C5342C-E9D3-4A49-BC21-507663CF544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431" y="4607894"/>
            <a:ext cx="1184911" cy="920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Tickell'S, Flower, Pecker, Bird, Avian">
            <a:extLst>
              <a:ext uri="{FF2B5EF4-FFF2-40B4-BE49-F238E27FC236}">
                <a16:creationId xmlns:a16="http://schemas.microsoft.com/office/drawing/2014/main" id="{BC6095C4-EB8C-44E2-9D3A-4C065B2CE406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 r="20544"/>
          <a:stretch/>
        </p:blipFill>
        <p:spPr bwMode="auto">
          <a:xfrm>
            <a:off x="4389122" y="3019719"/>
            <a:ext cx="1425524" cy="1083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Jackfruit, Fruit, Tropical, Tree, Food">
            <a:extLst>
              <a:ext uri="{FF2B5EF4-FFF2-40B4-BE49-F238E27FC236}">
                <a16:creationId xmlns:a16="http://schemas.microsoft.com/office/drawing/2014/main" id="{829EEE18-B0BE-4873-995F-0C2CCB87666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32" y="2194743"/>
            <a:ext cx="1371891" cy="1033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Maple, Seeds, Green, Tree, Maple Fruit">
            <a:extLst>
              <a:ext uri="{FF2B5EF4-FFF2-40B4-BE49-F238E27FC236}">
                <a16:creationId xmlns:a16="http://schemas.microsoft.com/office/drawing/2014/main" id="{C3F3DB2A-BB46-4894-839A-20337215D866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2" y="3360837"/>
            <a:ext cx="2094718" cy="132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Maple Fruit, Maple, Tree, Green">
            <a:extLst>
              <a:ext uri="{FF2B5EF4-FFF2-40B4-BE49-F238E27FC236}">
                <a16:creationId xmlns:a16="http://schemas.microsoft.com/office/drawing/2014/main" id="{BE74C298-10DF-4AA9-B0E4-CF579A30E2B0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57" y="3360837"/>
            <a:ext cx="2028091" cy="132031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8E63F1C-9058-4BFC-B274-D7B22EEB9D56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D4844C-4180-4035-A19C-B54A5F78B22A}"/>
              </a:ext>
            </a:extLst>
          </p:cNvPr>
          <p:cNvSpPr txBox="1"/>
          <p:nvPr/>
        </p:nvSpPr>
        <p:spPr>
          <a:xfrm>
            <a:off x="6265364" y="4866545"/>
            <a:ext cx="47859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Think or talk about the differences between the seeds which are dispersed by animals and by the wind.</a:t>
            </a:r>
          </a:p>
          <a:p>
            <a:endParaRPr lang="en-GB" dirty="0"/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49ADF4-E492-42E6-A097-E84242EA4A3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7" b="26799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1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330" y="1448592"/>
            <a:ext cx="5529470" cy="46837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Dandelions use the wind to disperse their seeds. Watch this clip:</a:t>
            </a:r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https://www.bbc.co.uk/bitesize/clips/zs9c87h</a:t>
            </a:r>
            <a:endParaRPr lang="en-GB" sz="1800" dirty="0"/>
          </a:p>
          <a:p>
            <a:r>
              <a:rPr lang="en-GB" sz="1800" dirty="0"/>
              <a:t>Once fertilisation has taken place the plant will produce seeds. </a:t>
            </a:r>
          </a:p>
          <a:p>
            <a:r>
              <a:rPr lang="en-GB" sz="1800" dirty="0"/>
              <a:t>Plants such as dandelions often use wind to transport seeds. </a:t>
            </a:r>
          </a:p>
          <a:p>
            <a:r>
              <a:rPr lang="en-GB" sz="1800" dirty="0"/>
              <a:t>As there are so many adult plants in one place there is no space for the next generation of plants to grow. </a:t>
            </a:r>
          </a:p>
          <a:p>
            <a:r>
              <a:rPr lang="en-GB" sz="1800" dirty="0"/>
              <a:t>The dandelion therefore needs the wind to carry the seeds far away. </a:t>
            </a:r>
          </a:p>
          <a:p>
            <a:r>
              <a:rPr lang="en-GB" sz="1800" dirty="0"/>
              <a:t>The wind drops the seeds and new plants are formed and the whole process starts again.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318128" y="1421757"/>
            <a:ext cx="5181600" cy="471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0070C0"/>
                </a:solidFill>
              </a:rPr>
              <a:t>Answer these questions about dandelions: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How does the dandelion seed travel?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What device does it have to help it to move?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Why does the dandelion seed need to move?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What happens when the seed is dropped?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0070C0"/>
                </a:solidFill>
              </a:rPr>
              <a:t>Now try asking and answering your own questions about blackberry seed dispersal.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33D13-2E13-426F-8889-57DB07D52A00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AB09C-B8E5-42A4-B189-890047EBC83B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2C311-02AA-4EF7-B87F-16A20FEE5352}"/>
              </a:ext>
            </a:extLst>
          </p:cNvPr>
          <p:cNvSpPr txBox="1"/>
          <p:nvPr/>
        </p:nvSpPr>
        <p:spPr>
          <a:xfrm>
            <a:off x="1468072" y="-35644"/>
            <a:ext cx="970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Why is seed dispersal important for plants?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D6F00-3F95-4C86-9E3A-2134F398488C}"/>
              </a:ext>
            </a:extLst>
          </p:cNvPr>
          <p:cNvSpPr txBox="1"/>
          <p:nvPr/>
        </p:nvSpPr>
        <p:spPr>
          <a:xfrm>
            <a:off x="1468072" y="514737"/>
            <a:ext cx="9700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Asking and answering questions about seed dispersal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B3DDCF-3F51-4AAE-B72D-05FA9D1C3922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(page 5-6: 15-20 minutes)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29D61-E092-4B1E-ABDD-D03F630CD850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F9788D-7153-4ACB-9E7E-92A934BFEBE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9F925-C708-41E8-A60E-874E22A10BB0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2" name="Picture 2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29569BE-8C42-470D-AD08-3554ABA2F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8E63F1C-9058-4BFC-B274-D7B22EEB9D56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5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3" name="Picture 22" descr="White Dandelion Flower Shallow Focus Photography">
            <a:extLst>
              <a:ext uri="{FF2B5EF4-FFF2-40B4-BE49-F238E27FC236}">
                <a16:creationId xmlns:a16="http://schemas.microsoft.com/office/drawing/2014/main" id="{A8196242-48FE-4672-8B2B-462B79A77DB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514" y="3628731"/>
            <a:ext cx="2025456" cy="153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White and Yellow Petaled Flowers">
            <a:extLst>
              <a:ext uri="{FF2B5EF4-FFF2-40B4-BE49-F238E27FC236}">
                <a16:creationId xmlns:a16="http://schemas.microsoft.com/office/drawing/2014/main" id="{7C9B4BAD-B155-416D-A9C6-8F0AF7E3621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24" y="3628731"/>
            <a:ext cx="2280262" cy="153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70CF62-0227-47EB-A785-A56AFE7BCA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7" b="26799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5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2534653" y="146767"/>
            <a:ext cx="8928989" cy="6574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I can explain why and how the seeds of plants are dispersed.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42BEA5-4E9D-4148-B8C0-D03391A85B92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588E099-A086-4989-9AAD-FE3A20EDA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6D72D2-C64A-44CA-952D-A9F8E45672D0}"/>
              </a:ext>
            </a:extLst>
          </p:cNvPr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9A22B6-0086-4BE4-A239-746F8055627F}" type="slidenum">
              <a:rPr lang="en-GB" smtClean="0"/>
              <a:t>6</a:t>
            </a:fld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D095BFC-8538-4558-BB2C-14BB0DA016EE}"/>
              </a:ext>
            </a:extLst>
          </p:cNvPr>
          <p:cNvSpPr txBox="1">
            <a:spLocks/>
          </p:cNvSpPr>
          <p:nvPr/>
        </p:nvSpPr>
        <p:spPr>
          <a:xfrm>
            <a:off x="177916" y="146767"/>
            <a:ext cx="2164231" cy="6319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dirty="0">
                <a:solidFill>
                  <a:srgbClr val="0070C0"/>
                </a:solidFill>
              </a:rPr>
              <a:t>Using what you have learnt, answer the questions about </a:t>
            </a:r>
            <a:r>
              <a:rPr lang="en-GB" sz="2000" b="1" dirty="0">
                <a:solidFill>
                  <a:srgbClr val="0070C0"/>
                </a:solidFill>
              </a:rPr>
              <a:t>dandelion seed dispersal</a:t>
            </a:r>
            <a:r>
              <a:rPr lang="en-GB" sz="2000" dirty="0">
                <a:solidFill>
                  <a:srgbClr val="0070C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dirty="0">
                <a:solidFill>
                  <a:srgbClr val="0070C0"/>
                </a:solidFill>
              </a:rPr>
              <a:t>Now try to </a:t>
            </a:r>
            <a:r>
              <a:rPr lang="en-GB" sz="2000" b="1" dirty="0">
                <a:solidFill>
                  <a:srgbClr val="0070C0"/>
                </a:solidFill>
              </a:rPr>
              <a:t>ask and answer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your own questions </a:t>
            </a:r>
            <a:r>
              <a:rPr lang="en-GB" sz="2000" dirty="0">
                <a:solidFill>
                  <a:srgbClr val="0070C0"/>
                </a:solidFill>
              </a:rPr>
              <a:t>about </a:t>
            </a:r>
            <a:r>
              <a:rPr lang="en-GB" sz="2000" b="1" dirty="0">
                <a:solidFill>
                  <a:srgbClr val="0070C0"/>
                </a:solidFill>
              </a:rPr>
              <a:t>blackberry seed dispersal</a:t>
            </a:r>
            <a:r>
              <a:rPr lang="en-GB" sz="2000" dirty="0">
                <a:solidFill>
                  <a:srgbClr val="0070C0"/>
                </a:solidFill>
              </a:rPr>
              <a:t>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Word bank: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i="1" dirty="0">
                <a:solidFill>
                  <a:schemeClr val="tx1"/>
                </a:solidFill>
              </a:rPr>
              <a:t>seed, disperse, wind, animal, bird, parachute, float, glide, berries, red, black, space </a:t>
            </a:r>
            <a:r>
              <a:rPr lang="en-GB" sz="1800" i="1">
                <a:solidFill>
                  <a:schemeClr val="tx1"/>
                </a:solidFill>
              </a:rPr>
              <a:t>to grow, </a:t>
            </a:r>
            <a:br>
              <a:rPr lang="en-GB" sz="1800" i="1" dirty="0">
                <a:solidFill>
                  <a:schemeClr val="tx1"/>
                </a:solidFill>
              </a:rPr>
            </a:br>
            <a:r>
              <a:rPr lang="en-GB" sz="1800" i="1" dirty="0">
                <a:solidFill>
                  <a:schemeClr val="tx1"/>
                </a:solidFill>
              </a:rPr>
              <a:t>not digested, germinate, grow.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A2D23E-D6A3-442E-A279-9F58A6A53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052668"/>
              </p:ext>
            </p:extLst>
          </p:nvPr>
        </p:nvGraphicFramePr>
        <p:xfrm>
          <a:off x="2599450" y="617048"/>
          <a:ext cx="8726276" cy="5943184"/>
        </p:xfrm>
        <a:graphic>
          <a:graphicData uri="http://schemas.openxmlformats.org/drawingml/2006/table">
            <a:tbl>
              <a:tblPr firstRow="1" firstCol="1" bandRow="1"/>
              <a:tblGrid>
                <a:gridCol w="3972180">
                  <a:extLst>
                    <a:ext uri="{9D8B030D-6E8A-4147-A177-3AD203B41FA5}">
                      <a16:colId xmlns:a16="http://schemas.microsoft.com/office/drawing/2014/main" val="3757882857"/>
                    </a:ext>
                  </a:extLst>
                </a:gridCol>
                <a:gridCol w="4754096">
                  <a:extLst>
                    <a:ext uri="{9D8B030D-6E8A-4147-A177-3AD203B41FA5}">
                      <a16:colId xmlns:a16="http://schemas.microsoft.com/office/drawing/2014/main" val="2443614870"/>
                    </a:ext>
                  </a:extLst>
                </a:gridCol>
              </a:tblGrid>
              <a:tr h="241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Dandelion seed dispersal questions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Answers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217457"/>
                  </a:ext>
                </a:extLst>
              </a:tr>
              <a:tr h="627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How does the dandelion seed travel?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719941"/>
                  </a:ext>
                </a:extLst>
              </a:tr>
              <a:tr h="627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device does it have to help it to move?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830783"/>
                  </a:ext>
                </a:extLst>
              </a:tr>
              <a:tr h="627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Why does the dandelion seed need to move?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170431"/>
                  </a:ext>
                </a:extLst>
              </a:tr>
              <a:tr h="627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happens when the seed is dropped?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399579"/>
                  </a:ext>
                </a:extLst>
              </a:tr>
              <a:tr h="241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Blackberry seed dispersal questions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Answers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94292"/>
                  </a:ext>
                </a:extLst>
              </a:tr>
              <a:tr h="717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210440"/>
                  </a:ext>
                </a:extLst>
              </a:tr>
              <a:tr h="717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78622"/>
                  </a:ext>
                </a:extLst>
              </a:tr>
              <a:tr h="717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250696"/>
                  </a:ext>
                </a:extLst>
              </a:tr>
              <a:tr h="717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727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4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8307"/>
            <a:ext cx="5181600" cy="4820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Some seeds are dispersed by animals in more unusual ways. Watch these three clips from ‘Private Life of Plants’.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400" dirty="0"/>
          </a:p>
          <a:p>
            <a:pPr marL="0" indent="0">
              <a:lnSpc>
                <a:spcPct val="110000"/>
              </a:lnSpc>
              <a:buNone/>
            </a:pPr>
            <a:endParaRPr lang="en-GB" sz="1800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1800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338307"/>
            <a:ext cx="5181600" cy="4820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i="1" dirty="0"/>
              <a:t>Think about the journey of one of these seeds: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GB" sz="2000" i="1" dirty="0"/>
              <a:t>A seed from an acacia tree which is eaten by an elephant.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GB" sz="2000" i="1" dirty="0"/>
              <a:t>A seed which falls to the ground and is found by ants.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GB" sz="2000" i="1" dirty="0"/>
              <a:t>A seed in a mistletoe fruit which is eaten by the mistletoe bird.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0070C0"/>
                </a:solidFill>
              </a:rPr>
              <a:t>Write a story about the journey of the seed and how it successfully starts to grow into a new plant.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0070C0"/>
                </a:solidFill>
              </a:rPr>
              <a:t>You may like to imagine you are the seed!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39414C-F69D-45FD-B7AA-857EBC246C29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4AC9AB-5C40-419C-AB9A-163D3D13A4A8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173D6C-DD22-4BE8-9DD3-46C2F5CF7325}"/>
              </a:ext>
            </a:extLst>
          </p:cNvPr>
          <p:cNvSpPr txBox="1"/>
          <p:nvPr/>
        </p:nvSpPr>
        <p:spPr>
          <a:xfrm>
            <a:off x="1468072" y="-35644"/>
            <a:ext cx="1019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Find out more…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B842A-8415-4B17-8FEF-C77DF04C6304}"/>
              </a:ext>
            </a:extLst>
          </p:cNvPr>
          <p:cNvSpPr txBox="1"/>
          <p:nvPr/>
        </p:nvSpPr>
        <p:spPr>
          <a:xfrm>
            <a:off x="1468072" y="500744"/>
            <a:ext cx="9717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Find out about some unusual ways that seeds are dispersed by animals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A738F7-C758-4461-998C-53A7E3833A1C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4AE323-E113-4AC6-855C-FD96431B3B56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E794CD-1E7D-4932-8306-3E19685F65D3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0" name="Picture 1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EE87E35-6F48-478F-982C-92A41DD3C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pic>
        <p:nvPicPr>
          <p:cNvPr id="24" name="Picture 23" descr="Elephant, African Bush Elephant">
            <a:extLst>
              <a:ext uri="{FF2B5EF4-FFF2-40B4-BE49-F238E27FC236}">
                <a16:creationId xmlns:a16="http://schemas.microsoft.com/office/drawing/2014/main" id="{ADE993E0-185A-47D5-962B-A99B0854329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78" y="2323300"/>
            <a:ext cx="1692029" cy="11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4DD17D-D870-49E0-9510-579CBB832FAA}"/>
              </a:ext>
            </a:extLst>
          </p:cNvPr>
          <p:cNvSpPr txBox="1"/>
          <p:nvPr/>
        </p:nvSpPr>
        <p:spPr>
          <a:xfrm>
            <a:off x="983296" y="2560565"/>
            <a:ext cx="24476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u="sng" dirty="0">
                <a:hlinkClick r:id="rId5"/>
              </a:rPr>
              <a:t>https://www.bbc.co.uk/programmes/p006999s</a:t>
            </a:r>
            <a:endParaRPr lang="en-GB" u="sng" dirty="0"/>
          </a:p>
          <a:p>
            <a:pPr>
              <a:lnSpc>
                <a:spcPct val="110000"/>
              </a:lnSpc>
            </a:pPr>
            <a:endParaRPr lang="en-GB" u="sng" dirty="0"/>
          </a:p>
          <a:p>
            <a:pPr>
              <a:lnSpc>
                <a:spcPct val="110000"/>
              </a:lnSpc>
            </a:pPr>
            <a:endParaRPr lang="en-GB" u="sng" dirty="0">
              <a:hlinkClick r:id="rId6"/>
            </a:endParaRPr>
          </a:p>
          <a:p>
            <a:pPr>
              <a:lnSpc>
                <a:spcPct val="110000"/>
              </a:lnSpc>
            </a:pPr>
            <a:r>
              <a:rPr lang="en-GB" u="sng" dirty="0">
                <a:hlinkClick r:id="rId6"/>
              </a:rPr>
              <a:t>https://www.bbc.co.uk/programmes/p00lxvrk</a:t>
            </a:r>
            <a:endParaRPr lang="en-GB" u="sng" dirty="0"/>
          </a:p>
          <a:p>
            <a:pPr>
              <a:lnSpc>
                <a:spcPct val="110000"/>
              </a:lnSpc>
            </a:pPr>
            <a:endParaRPr lang="en-GB" u="sng" dirty="0"/>
          </a:p>
          <a:p>
            <a:pPr>
              <a:lnSpc>
                <a:spcPct val="110000"/>
              </a:lnSpc>
            </a:pPr>
            <a:endParaRPr lang="en-GB" u="sng" dirty="0"/>
          </a:p>
          <a:p>
            <a:pPr>
              <a:lnSpc>
                <a:spcPct val="110000"/>
              </a:lnSpc>
            </a:pPr>
            <a:r>
              <a:rPr lang="en-GB" u="sng" dirty="0">
                <a:hlinkClick r:id="rId7"/>
              </a:rPr>
              <a:t>https://www.bbc.co.uk/programmes/p00crfc4</a:t>
            </a:r>
            <a:endParaRPr lang="en-GB" dirty="0"/>
          </a:p>
          <a:p>
            <a:endParaRPr lang="en-GB" dirty="0"/>
          </a:p>
        </p:txBody>
      </p:sp>
      <p:pic>
        <p:nvPicPr>
          <p:cNvPr id="27" name="Picture 26" descr="Fourmie, Macro, Insects, Nature, Plants">
            <a:extLst>
              <a:ext uri="{FF2B5EF4-FFF2-40B4-BE49-F238E27FC236}">
                <a16:creationId xmlns:a16="http://schemas.microsoft.com/office/drawing/2014/main" id="{AEC9F22C-35D5-40C7-A3F2-312EE944227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78" y="3579720"/>
            <a:ext cx="1692029" cy="116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Mistletoe, Tree, Green, Winter, Parasite">
            <a:extLst>
              <a:ext uri="{FF2B5EF4-FFF2-40B4-BE49-F238E27FC236}">
                <a16:creationId xmlns:a16="http://schemas.microsoft.com/office/drawing/2014/main" id="{DD3ED98C-9F88-4992-A06B-05D15E00390A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78" y="4836141"/>
            <a:ext cx="1692029" cy="122303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CB5DB50-DB0A-453C-9230-1ED054289BE2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7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9EEE57-8622-4152-9C9B-DEA890BE791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7" b="26799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5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b="1" dirty="0">
                <a:solidFill>
                  <a:schemeClr val="tx1"/>
                </a:solidFill>
              </a:rPr>
              <a:t>Glossary of terms</a:t>
            </a: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cycle: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Every plant has a 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cycle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represents the stages the plant goes through during its life. </a:t>
            </a: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chemeClr val="accent1"/>
                </a:solidFill>
              </a:rPr>
              <a:t>Germination </a:t>
            </a:r>
            <a:r>
              <a:rPr lang="en-GB" dirty="0"/>
              <a:t>is when a seed or bulb starts to grow into a new plant.</a:t>
            </a: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chemeClr val="accent1"/>
                </a:solidFill>
              </a:rPr>
              <a:t>Pollination</a:t>
            </a:r>
            <a:r>
              <a:rPr lang="en-GB" b="1" dirty="0"/>
              <a:t> </a:t>
            </a:r>
            <a:r>
              <a:rPr lang="en-GB" dirty="0"/>
              <a:t>is when pollen is carried from the male part to the female part of a plant, usually by insects or the wind.</a:t>
            </a: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0070C0"/>
                </a:solidFill>
              </a:rPr>
              <a:t>Fruit formation: </a:t>
            </a:r>
            <a:r>
              <a:rPr lang="en-GB" dirty="0">
                <a:solidFill>
                  <a:schemeClr val="tx1"/>
                </a:solidFill>
              </a:rPr>
              <a:t>Flowers form fruits after pollination. Seeds develop inside the fruit.</a:t>
            </a: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chemeClr val="accent1"/>
                </a:solidFill>
              </a:rPr>
              <a:t>Seed dispersal </a:t>
            </a:r>
            <a:r>
              <a:rPr lang="en-GB" dirty="0"/>
              <a:t>is when seeds are carried away from the parent plant, often by the wind, by water or by animals. This enables the seeds to germinate away from the parent plant.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820719-B322-4428-9BCE-2C4D3A7F3F3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88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1941095" y="146767"/>
            <a:ext cx="9522547" cy="6574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outcome for reviewing your work. </a:t>
            </a:r>
            <a:r>
              <a:rPr lang="en-GB" sz="2000" dirty="0">
                <a:solidFill>
                  <a:schemeClr val="tx1"/>
                </a:solidFill>
              </a:rPr>
              <a:t>I can explain why and how the seeds of plants are dispersed.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42BEA5-4E9D-4148-B8C0-D03391A85B92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588E099-A086-4989-9AAD-FE3A20EDA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6D72D2-C64A-44CA-952D-A9F8E45672D0}"/>
              </a:ext>
            </a:extLst>
          </p:cNvPr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9A22B6-0086-4BE4-A239-746F8055627F}" type="slidenum">
              <a:rPr lang="en-GB" smtClean="0"/>
              <a:t>9</a:t>
            </a:fld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A2D23E-D6A3-442E-A279-9F58A6A53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257820"/>
              </p:ext>
            </p:extLst>
          </p:nvPr>
        </p:nvGraphicFramePr>
        <p:xfrm>
          <a:off x="2213812" y="855445"/>
          <a:ext cx="9079830" cy="5823704"/>
        </p:xfrm>
        <a:graphic>
          <a:graphicData uri="http://schemas.openxmlformats.org/drawingml/2006/table">
            <a:tbl>
              <a:tblPr firstRow="1" firstCol="1" bandRow="1"/>
              <a:tblGrid>
                <a:gridCol w="4133117">
                  <a:extLst>
                    <a:ext uri="{9D8B030D-6E8A-4147-A177-3AD203B41FA5}">
                      <a16:colId xmlns:a16="http://schemas.microsoft.com/office/drawing/2014/main" val="3757882857"/>
                    </a:ext>
                  </a:extLst>
                </a:gridCol>
                <a:gridCol w="4946713">
                  <a:extLst>
                    <a:ext uri="{9D8B030D-6E8A-4147-A177-3AD203B41FA5}">
                      <a16:colId xmlns:a16="http://schemas.microsoft.com/office/drawing/2014/main" val="2443614870"/>
                    </a:ext>
                  </a:extLst>
                </a:gridCol>
              </a:tblGrid>
              <a:tr h="274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Dandelion seed dispersal questions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Answers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217457"/>
                  </a:ext>
                </a:extLst>
              </a:tr>
              <a:tr h="614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How does the dandelion seed travel?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</a:rPr>
                        <a:t>The dandelion seed travels by being picked up by the wind.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719941"/>
                  </a:ext>
                </a:extLst>
              </a:tr>
              <a:tr h="614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device does it have to help it to move?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</a:rPr>
                        <a:t>The dandelion seed has a parachute to help the wind move it like an umbrella.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830783"/>
                  </a:ext>
                </a:extLst>
              </a:tr>
              <a:tr h="614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Why does the dandelion seed need to move?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</a:rPr>
                        <a:t>The area is too packed with plants for any new seeds to grow there so it must move away.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170431"/>
                  </a:ext>
                </a:extLst>
              </a:tr>
              <a:tr h="614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happens when the seed is dropped?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</a:rPr>
                        <a:t>The seed will drop and germinate and the roots will anchor into the soil.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399579"/>
                  </a:ext>
                </a:extLst>
              </a:tr>
              <a:tr h="274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Blackberry seed dispersal questions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Answers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94292"/>
                  </a:ext>
                </a:extLst>
              </a:tr>
              <a:tr h="701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Which type of animal helps to disperse blackberry seeds?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Birds help to disperse blackberry seeds by eating them.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210440"/>
                  </a:ext>
                </a:extLst>
              </a:tr>
              <a:tr h="701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Why do the fruits of blackberries turn black when they are ripe?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Birds are attracted to colours which they can see easily, like black and red.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78622"/>
                  </a:ext>
                </a:extLst>
              </a:tr>
              <a:tr h="701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Why do birds eat lots of blackberries?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blackberries taste sweet and are a good food source for the birds.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250696"/>
                  </a:ext>
                </a:extLst>
              </a:tr>
              <a:tr h="701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happens to the fruit after it is eaten?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flesh is digested by the bird. The seeds are not digested and are ‘pooped out’ later.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727420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4831EF6-E703-4773-806D-956CA6D78758}"/>
              </a:ext>
            </a:extLst>
          </p:cNvPr>
          <p:cNvGrpSpPr/>
          <p:nvPr/>
        </p:nvGrpSpPr>
        <p:grpSpPr>
          <a:xfrm>
            <a:off x="126000" y="227205"/>
            <a:ext cx="1544715" cy="2886183"/>
            <a:chOff x="257452" y="918305"/>
            <a:chExt cx="1544715" cy="2145364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4A75E191-6BCA-47DB-8A5F-90EF06423EE3}"/>
                </a:ext>
              </a:extLst>
            </p:cNvPr>
            <p:cNvSpPr/>
            <p:nvPr/>
          </p:nvSpPr>
          <p:spPr>
            <a:xfrm>
              <a:off x="257452" y="918305"/>
              <a:ext cx="1544715" cy="1833773"/>
            </a:xfrm>
            <a:prstGeom prst="wedgeRoundRectCallout">
              <a:avLst>
                <a:gd name="adj1" fmla="val 48707"/>
                <a:gd name="adj2" fmla="val 5772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CD8F21-943D-4ABC-A5C6-BE189CF4E516}"/>
                </a:ext>
              </a:extLst>
            </p:cNvPr>
            <p:cNvSpPr txBox="1"/>
            <p:nvPr/>
          </p:nvSpPr>
          <p:spPr>
            <a:xfrm>
              <a:off x="333340" y="1073308"/>
              <a:ext cx="1314387" cy="1990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Dandelions are an example of seed dispersal by the wind. Blackberries are an example of seed dispersal by animals.</a:t>
              </a:r>
            </a:p>
            <a:p>
              <a:endParaRPr lang="en-GB" sz="1400" dirty="0"/>
            </a:p>
            <a:p>
              <a:endParaRPr lang="en-GB" sz="1400" dirty="0"/>
            </a:p>
            <a:p>
              <a:endParaRPr lang="en-GB" sz="1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EB35B9-A9EA-4C58-B135-D1F7AD8F297E}"/>
              </a:ext>
            </a:extLst>
          </p:cNvPr>
          <p:cNvGrpSpPr/>
          <p:nvPr/>
        </p:nvGrpSpPr>
        <p:grpSpPr>
          <a:xfrm>
            <a:off x="125999" y="3050439"/>
            <a:ext cx="1544715" cy="3817823"/>
            <a:chOff x="257452" y="918305"/>
            <a:chExt cx="1544715" cy="2194719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26FE04C8-97B8-42FD-9074-03842062ABA1}"/>
                </a:ext>
              </a:extLst>
            </p:cNvPr>
            <p:cNvSpPr/>
            <p:nvPr/>
          </p:nvSpPr>
          <p:spPr>
            <a:xfrm>
              <a:off x="257452" y="918305"/>
              <a:ext cx="1544715" cy="1833773"/>
            </a:xfrm>
            <a:prstGeom prst="wedgeRoundRectCallout">
              <a:avLst>
                <a:gd name="adj1" fmla="val 48707"/>
                <a:gd name="adj2" fmla="val 5772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1C84A7-5017-4E02-BB10-C64816D55900}"/>
                </a:ext>
              </a:extLst>
            </p:cNvPr>
            <p:cNvSpPr txBox="1"/>
            <p:nvPr/>
          </p:nvSpPr>
          <p:spPr>
            <a:xfrm>
              <a:off x="333340" y="954492"/>
              <a:ext cx="1314387" cy="21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There are many possible questions you can ask about how and why seeds are dispersed. </a:t>
              </a:r>
            </a:p>
            <a:p>
              <a:endParaRPr lang="en-GB" sz="1400" dirty="0"/>
            </a:p>
            <a:p>
              <a:r>
                <a:rPr lang="en-GB" sz="1400" dirty="0"/>
                <a:t>You may like to think about questions for other plants you saw in the clips.</a:t>
              </a:r>
            </a:p>
            <a:p>
              <a:endParaRPr lang="en-GB" sz="1400" dirty="0"/>
            </a:p>
            <a:p>
              <a:endParaRPr lang="en-GB" sz="1400" dirty="0"/>
            </a:p>
            <a:p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24417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562C40-ACB1-464D-9655-61DD85FFCCBE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89114d93-40b0-4de1-aa32-14ecbdb0e84d"/>
    <ds:schemaRef ds:uri="0ff8adc4-58f0-4cfe-ad48-79a46b32a9f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4901333-0077-45C1-829A-DE8AB41A6A50}"/>
</file>

<file path=customXml/itemProps3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7773</TotalTime>
  <Words>1454</Words>
  <Application>Microsoft Office PowerPoint</Application>
  <PresentationFormat>Widescreen</PresentationFormat>
  <Paragraphs>201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7</cp:revision>
  <cp:lastPrinted>2020-04-23T14:27:49Z</cp:lastPrinted>
  <dcterms:created xsi:type="dcterms:W3CDTF">2020-03-28T09:27:35Z</dcterms:created>
  <dcterms:modified xsi:type="dcterms:W3CDTF">2020-06-18T09:35:43Z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